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62" r:id="rId6"/>
    <p:sldId id="263" r:id="rId7"/>
    <p:sldId id="265" r:id="rId8"/>
    <p:sldId id="261" r:id="rId9"/>
    <p:sldId id="257" r:id="rId10"/>
    <p:sldId id="264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F10AE5-E07C-45ED-AB9D-6E63837E129E}" type="doc">
      <dgm:prSet loTypeId="urn:microsoft.com/office/officeart/2005/8/layout/process1" loCatId="process" qsTypeId="urn:microsoft.com/office/officeart/2005/8/quickstyle/simple1" qsCatId="simple" csTypeId="urn:microsoft.com/office/officeart/2005/8/colors/accent6_5" csCatId="accent6" phldr="1"/>
      <dgm:spPr/>
    </dgm:pt>
    <dgm:pt modelId="{9D8C36B0-5BCE-44FE-9637-EF62901130D5}">
      <dgm:prSet phldrT="[Text]" custT="1"/>
      <dgm:spPr/>
      <dgm:t>
        <a:bodyPr/>
        <a:lstStyle/>
        <a:p>
          <a:pPr algn="ctr"/>
          <a:r>
            <a:rPr lang="en-GB" sz="2800" dirty="0" smtClean="0">
              <a:latin typeface="Gill Sans MT" panose="020B0502020104020203" pitchFamily="34" charset="0"/>
            </a:rPr>
            <a:t>Deciding to go</a:t>
          </a:r>
        </a:p>
        <a:p>
          <a:pPr algn="l"/>
          <a:r>
            <a:rPr lang="en-GB" sz="1800" dirty="0" smtClean="0">
              <a:latin typeface="Gill Sans MT" panose="020B0502020104020203" pitchFamily="34" charset="0"/>
            </a:rPr>
            <a:t>Information provision</a:t>
          </a:r>
        </a:p>
        <a:p>
          <a:pPr algn="l"/>
          <a:r>
            <a:rPr lang="en-GB" sz="1800" dirty="0" smtClean="0">
              <a:latin typeface="Gill Sans MT" panose="020B0502020104020203" pitchFamily="34" charset="0"/>
            </a:rPr>
            <a:t>Choosing a course</a:t>
          </a:r>
        </a:p>
        <a:p>
          <a:pPr algn="l"/>
          <a:r>
            <a:rPr lang="en-GB" sz="1800" dirty="0" smtClean="0">
              <a:latin typeface="Gill Sans MT" panose="020B0502020104020203" pitchFamily="34" charset="0"/>
            </a:rPr>
            <a:t>Choosing an institution</a:t>
          </a:r>
          <a:endParaRPr lang="en-GB" sz="1800" dirty="0">
            <a:latin typeface="Gill Sans MT" panose="020B0502020104020203" pitchFamily="34" charset="0"/>
          </a:endParaRPr>
        </a:p>
      </dgm:t>
    </dgm:pt>
    <dgm:pt modelId="{33527E67-6D2A-444A-AD1F-71E79EB56BF3}" type="parTrans" cxnId="{F79CDB3D-4520-46BC-B09D-0DD00FAA75CE}">
      <dgm:prSet/>
      <dgm:spPr/>
      <dgm:t>
        <a:bodyPr/>
        <a:lstStyle/>
        <a:p>
          <a:endParaRPr lang="en-GB">
            <a:latin typeface="Gill Sans MT" panose="020B0502020104020203" pitchFamily="34" charset="0"/>
          </a:endParaRPr>
        </a:p>
      </dgm:t>
    </dgm:pt>
    <dgm:pt modelId="{E7C7D458-EC38-4EFE-B9B8-4ACB1463F6C5}" type="sibTrans" cxnId="{F79CDB3D-4520-46BC-B09D-0DD00FAA75CE}">
      <dgm:prSet/>
      <dgm:spPr/>
      <dgm:t>
        <a:bodyPr/>
        <a:lstStyle/>
        <a:p>
          <a:endParaRPr lang="en-GB">
            <a:latin typeface="Gill Sans MT" panose="020B0502020104020203" pitchFamily="34" charset="0"/>
          </a:endParaRPr>
        </a:p>
      </dgm:t>
    </dgm:pt>
    <dgm:pt modelId="{ABEB5DC7-80BD-4B3C-95BB-A6224196828D}">
      <dgm:prSet phldrT="[Text]" custT="1"/>
      <dgm:spPr/>
      <dgm:t>
        <a:bodyPr/>
        <a:lstStyle/>
        <a:p>
          <a:pPr algn="ctr"/>
          <a:r>
            <a:rPr lang="en-GB" sz="2800" dirty="0" smtClean="0">
              <a:latin typeface="Gill Sans MT" panose="020B0502020104020203" pitchFamily="34" charset="0"/>
            </a:rPr>
            <a:t>Applying</a:t>
          </a:r>
        </a:p>
        <a:p>
          <a:pPr algn="l"/>
          <a:r>
            <a:rPr lang="en-GB" sz="1900" dirty="0" smtClean="0">
              <a:latin typeface="Gill Sans MT" panose="020B0502020104020203" pitchFamily="34" charset="0"/>
            </a:rPr>
            <a:t>Navigating the application process</a:t>
          </a:r>
        </a:p>
        <a:p>
          <a:pPr algn="l"/>
          <a:endParaRPr lang="en-GB" sz="1900" dirty="0">
            <a:latin typeface="Gill Sans MT" panose="020B0502020104020203" pitchFamily="34" charset="0"/>
          </a:endParaRPr>
        </a:p>
      </dgm:t>
    </dgm:pt>
    <dgm:pt modelId="{81522016-B6A0-43B6-A1A5-B5AEEDC15751}" type="parTrans" cxnId="{93E8C3B8-E11E-4FFB-8551-02BDC731D3CA}">
      <dgm:prSet/>
      <dgm:spPr/>
      <dgm:t>
        <a:bodyPr/>
        <a:lstStyle/>
        <a:p>
          <a:endParaRPr lang="en-GB">
            <a:latin typeface="Gill Sans MT" panose="020B0502020104020203" pitchFamily="34" charset="0"/>
          </a:endParaRPr>
        </a:p>
      </dgm:t>
    </dgm:pt>
    <dgm:pt modelId="{F1A6BC2E-E2E8-4E8F-9E68-02DE677BA196}" type="sibTrans" cxnId="{93E8C3B8-E11E-4FFB-8551-02BDC731D3CA}">
      <dgm:prSet/>
      <dgm:spPr/>
      <dgm:t>
        <a:bodyPr/>
        <a:lstStyle/>
        <a:p>
          <a:endParaRPr lang="en-GB">
            <a:latin typeface="Gill Sans MT" panose="020B0502020104020203" pitchFamily="34" charset="0"/>
          </a:endParaRPr>
        </a:p>
      </dgm:t>
    </dgm:pt>
    <dgm:pt modelId="{03D251CB-8940-4153-A779-6ECC4258D60F}">
      <dgm:prSet phldrT="[Text]" custT="1"/>
      <dgm:spPr/>
      <dgm:t>
        <a:bodyPr/>
        <a:lstStyle/>
        <a:p>
          <a:pPr algn="ctr"/>
          <a:r>
            <a:rPr lang="en-GB" sz="2800" dirty="0" smtClean="0">
              <a:latin typeface="Gill Sans MT" panose="020B0502020104020203" pitchFamily="34" charset="0"/>
            </a:rPr>
            <a:t>Getting</a:t>
          </a:r>
          <a:r>
            <a:rPr lang="en-GB" sz="3600" dirty="0" smtClean="0">
              <a:latin typeface="Gill Sans MT" panose="020B0502020104020203" pitchFamily="34" charset="0"/>
            </a:rPr>
            <a:t> in</a:t>
          </a:r>
        </a:p>
        <a:p>
          <a:pPr algn="l"/>
          <a:r>
            <a:rPr lang="en-GB" sz="1800" dirty="0" smtClean="0">
              <a:latin typeface="Gill Sans MT" panose="020B0502020104020203" pitchFamily="34" charset="0"/>
            </a:rPr>
            <a:t>Prior attainment</a:t>
          </a:r>
        </a:p>
        <a:p>
          <a:pPr algn="l"/>
          <a:r>
            <a:rPr lang="en-GB" sz="1800" dirty="0" smtClean="0">
              <a:latin typeface="Gill Sans MT" panose="020B0502020104020203" pitchFamily="34" charset="0"/>
            </a:rPr>
            <a:t>Subject choice</a:t>
          </a:r>
        </a:p>
        <a:p>
          <a:pPr algn="l"/>
          <a:r>
            <a:rPr lang="en-GB" sz="1800" dirty="0" smtClean="0">
              <a:latin typeface="Gill Sans MT" panose="020B0502020104020203" pitchFamily="34" charset="0"/>
            </a:rPr>
            <a:t>Career guidance</a:t>
          </a:r>
          <a:endParaRPr lang="en-GB" sz="1800" dirty="0">
            <a:latin typeface="Gill Sans MT" panose="020B0502020104020203" pitchFamily="34" charset="0"/>
          </a:endParaRPr>
        </a:p>
      </dgm:t>
    </dgm:pt>
    <dgm:pt modelId="{0CE26CC8-AFB4-4474-81B4-8015BC9C7199}" type="parTrans" cxnId="{73063468-DA5F-4074-96BD-05D8FB211519}">
      <dgm:prSet/>
      <dgm:spPr/>
      <dgm:t>
        <a:bodyPr/>
        <a:lstStyle/>
        <a:p>
          <a:endParaRPr lang="en-GB">
            <a:latin typeface="Gill Sans MT" panose="020B0502020104020203" pitchFamily="34" charset="0"/>
          </a:endParaRPr>
        </a:p>
      </dgm:t>
    </dgm:pt>
    <dgm:pt modelId="{7EE5F542-A4C0-4ABE-A8CC-87F5732F4F93}" type="sibTrans" cxnId="{73063468-DA5F-4074-96BD-05D8FB211519}">
      <dgm:prSet/>
      <dgm:spPr/>
      <dgm:t>
        <a:bodyPr/>
        <a:lstStyle/>
        <a:p>
          <a:endParaRPr lang="en-GB">
            <a:latin typeface="Gill Sans MT" panose="020B0502020104020203" pitchFamily="34" charset="0"/>
          </a:endParaRPr>
        </a:p>
      </dgm:t>
    </dgm:pt>
    <dgm:pt modelId="{2F7E5CDE-0B9D-4BE8-B0F3-D2795C61203B}" type="pres">
      <dgm:prSet presAssocID="{4FF10AE5-E07C-45ED-AB9D-6E63837E129E}" presName="Name0" presStyleCnt="0">
        <dgm:presLayoutVars>
          <dgm:dir/>
          <dgm:resizeHandles val="exact"/>
        </dgm:presLayoutVars>
      </dgm:prSet>
      <dgm:spPr/>
    </dgm:pt>
    <dgm:pt modelId="{EEDF0A12-C5C3-452A-A94F-C949DAA8B780}" type="pres">
      <dgm:prSet presAssocID="{9D8C36B0-5BCE-44FE-9637-EF62901130D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DECFB41-B5D7-4521-8E10-3711FFAC9CDD}" type="pres">
      <dgm:prSet presAssocID="{E7C7D458-EC38-4EFE-B9B8-4ACB1463F6C5}" presName="sibTrans" presStyleLbl="sibTrans2D1" presStyleIdx="0" presStyleCnt="2"/>
      <dgm:spPr/>
      <dgm:t>
        <a:bodyPr/>
        <a:lstStyle/>
        <a:p>
          <a:endParaRPr lang="en-US"/>
        </a:p>
      </dgm:t>
    </dgm:pt>
    <dgm:pt modelId="{6F4D9F7A-0741-4A9E-9267-58B60AB86B1A}" type="pres">
      <dgm:prSet presAssocID="{E7C7D458-EC38-4EFE-B9B8-4ACB1463F6C5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98025AA1-3EAF-4A97-8536-EC64717C93DD}" type="pres">
      <dgm:prSet presAssocID="{ABEB5DC7-80BD-4B3C-95BB-A6224196828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665C457-1424-4DD4-BFBD-8EDA901448C8}" type="pres">
      <dgm:prSet presAssocID="{F1A6BC2E-E2E8-4E8F-9E68-02DE677BA196}" presName="sibTrans" presStyleLbl="sibTrans2D1" presStyleIdx="1" presStyleCnt="2"/>
      <dgm:spPr/>
      <dgm:t>
        <a:bodyPr/>
        <a:lstStyle/>
        <a:p>
          <a:endParaRPr lang="en-US"/>
        </a:p>
      </dgm:t>
    </dgm:pt>
    <dgm:pt modelId="{E40BB7C8-9186-4BC8-B64C-E210E9B67175}" type="pres">
      <dgm:prSet presAssocID="{F1A6BC2E-E2E8-4E8F-9E68-02DE677BA196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C1576DD2-F264-496C-9AEC-A8394D4E137F}" type="pres">
      <dgm:prSet presAssocID="{03D251CB-8940-4153-A779-6ECC4258D60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3E8C3B8-E11E-4FFB-8551-02BDC731D3CA}" srcId="{4FF10AE5-E07C-45ED-AB9D-6E63837E129E}" destId="{ABEB5DC7-80BD-4B3C-95BB-A6224196828D}" srcOrd="1" destOrd="0" parTransId="{81522016-B6A0-43B6-A1A5-B5AEEDC15751}" sibTransId="{F1A6BC2E-E2E8-4E8F-9E68-02DE677BA196}"/>
    <dgm:cxn modelId="{73063468-DA5F-4074-96BD-05D8FB211519}" srcId="{4FF10AE5-E07C-45ED-AB9D-6E63837E129E}" destId="{03D251CB-8940-4153-A779-6ECC4258D60F}" srcOrd="2" destOrd="0" parTransId="{0CE26CC8-AFB4-4474-81B4-8015BC9C7199}" sibTransId="{7EE5F542-A4C0-4ABE-A8CC-87F5732F4F93}"/>
    <dgm:cxn modelId="{C25FBA84-BEC0-4026-920C-F414330BF021}" type="presOf" srcId="{E7C7D458-EC38-4EFE-B9B8-4ACB1463F6C5}" destId="{4DECFB41-B5D7-4521-8E10-3711FFAC9CDD}" srcOrd="0" destOrd="0" presId="urn:microsoft.com/office/officeart/2005/8/layout/process1"/>
    <dgm:cxn modelId="{F79CDB3D-4520-46BC-B09D-0DD00FAA75CE}" srcId="{4FF10AE5-E07C-45ED-AB9D-6E63837E129E}" destId="{9D8C36B0-5BCE-44FE-9637-EF62901130D5}" srcOrd="0" destOrd="0" parTransId="{33527E67-6D2A-444A-AD1F-71E79EB56BF3}" sibTransId="{E7C7D458-EC38-4EFE-B9B8-4ACB1463F6C5}"/>
    <dgm:cxn modelId="{F6ACF876-A8EE-4723-BCC2-D00D44B04AF0}" type="presOf" srcId="{E7C7D458-EC38-4EFE-B9B8-4ACB1463F6C5}" destId="{6F4D9F7A-0741-4A9E-9267-58B60AB86B1A}" srcOrd="1" destOrd="0" presId="urn:microsoft.com/office/officeart/2005/8/layout/process1"/>
    <dgm:cxn modelId="{8F524B3D-9F5B-4BB2-92A7-2EEB2B997704}" type="presOf" srcId="{ABEB5DC7-80BD-4B3C-95BB-A6224196828D}" destId="{98025AA1-3EAF-4A97-8536-EC64717C93DD}" srcOrd="0" destOrd="0" presId="urn:microsoft.com/office/officeart/2005/8/layout/process1"/>
    <dgm:cxn modelId="{386F2E3F-0778-473B-8DA5-65AD85688506}" type="presOf" srcId="{03D251CB-8940-4153-A779-6ECC4258D60F}" destId="{C1576DD2-F264-496C-9AEC-A8394D4E137F}" srcOrd="0" destOrd="0" presId="urn:microsoft.com/office/officeart/2005/8/layout/process1"/>
    <dgm:cxn modelId="{2FCA8CED-B5D6-4905-9673-92527CFF305B}" type="presOf" srcId="{F1A6BC2E-E2E8-4E8F-9E68-02DE677BA196}" destId="{E40BB7C8-9186-4BC8-B64C-E210E9B67175}" srcOrd="1" destOrd="0" presId="urn:microsoft.com/office/officeart/2005/8/layout/process1"/>
    <dgm:cxn modelId="{4D0F7DB5-1894-4710-804A-4BE99B8D6513}" type="presOf" srcId="{4FF10AE5-E07C-45ED-AB9D-6E63837E129E}" destId="{2F7E5CDE-0B9D-4BE8-B0F3-D2795C61203B}" srcOrd="0" destOrd="0" presId="urn:microsoft.com/office/officeart/2005/8/layout/process1"/>
    <dgm:cxn modelId="{5F2AED19-2989-40A2-98DD-A558434BFC0F}" type="presOf" srcId="{F1A6BC2E-E2E8-4E8F-9E68-02DE677BA196}" destId="{2665C457-1424-4DD4-BFBD-8EDA901448C8}" srcOrd="0" destOrd="0" presId="urn:microsoft.com/office/officeart/2005/8/layout/process1"/>
    <dgm:cxn modelId="{88015EBA-D7FB-42BB-95DA-074AEE2DDE84}" type="presOf" srcId="{9D8C36B0-5BCE-44FE-9637-EF62901130D5}" destId="{EEDF0A12-C5C3-452A-A94F-C949DAA8B780}" srcOrd="0" destOrd="0" presId="urn:microsoft.com/office/officeart/2005/8/layout/process1"/>
    <dgm:cxn modelId="{D4ECD29E-F8D4-4CCA-981F-9B3C180B2F1D}" type="presParOf" srcId="{2F7E5CDE-0B9D-4BE8-B0F3-D2795C61203B}" destId="{EEDF0A12-C5C3-452A-A94F-C949DAA8B780}" srcOrd="0" destOrd="0" presId="urn:microsoft.com/office/officeart/2005/8/layout/process1"/>
    <dgm:cxn modelId="{7D19BFB2-19AF-4E6E-A736-14E0AC8A760D}" type="presParOf" srcId="{2F7E5CDE-0B9D-4BE8-B0F3-D2795C61203B}" destId="{4DECFB41-B5D7-4521-8E10-3711FFAC9CDD}" srcOrd="1" destOrd="0" presId="urn:microsoft.com/office/officeart/2005/8/layout/process1"/>
    <dgm:cxn modelId="{317CF2C6-A226-4B31-908D-FBEC1519FE76}" type="presParOf" srcId="{4DECFB41-B5D7-4521-8E10-3711FFAC9CDD}" destId="{6F4D9F7A-0741-4A9E-9267-58B60AB86B1A}" srcOrd="0" destOrd="0" presId="urn:microsoft.com/office/officeart/2005/8/layout/process1"/>
    <dgm:cxn modelId="{C97B7033-9A30-4741-A28B-4FD6E6A3D005}" type="presParOf" srcId="{2F7E5CDE-0B9D-4BE8-B0F3-D2795C61203B}" destId="{98025AA1-3EAF-4A97-8536-EC64717C93DD}" srcOrd="2" destOrd="0" presId="urn:microsoft.com/office/officeart/2005/8/layout/process1"/>
    <dgm:cxn modelId="{27CA66F0-5EF7-4AE2-882F-991CC2DF9656}" type="presParOf" srcId="{2F7E5CDE-0B9D-4BE8-B0F3-D2795C61203B}" destId="{2665C457-1424-4DD4-BFBD-8EDA901448C8}" srcOrd="3" destOrd="0" presId="urn:microsoft.com/office/officeart/2005/8/layout/process1"/>
    <dgm:cxn modelId="{36EE3A44-39A6-4A47-8590-F950B8C180E9}" type="presParOf" srcId="{2665C457-1424-4DD4-BFBD-8EDA901448C8}" destId="{E40BB7C8-9186-4BC8-B64C-E210E9B67175}" srcOrd="0" destOrd="0" presId="urn:microsoft.com/office/officeart/2005/8/layout/process1"/>
    <dgm:cxn modelId="{BD3E9A4C-1277-4EAC-B6E3-60BC8CC7F3BD}" type="presParOf" srcId="{2F7E5CDE-0B9D-4BE8-B0F3-D2795C61203B}" destId="{C1576DD2-F264-496C-9AEC-A8394D4E137F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DF0A12-C5C3-452A-A94F-C949DAA8B780}">
      <dsp:nvSpPr>
        <dsp:cNvPr id="0" name=""/>
        <dsp:cNvSpPr/>
      </dsp:nvSpPr>
      <dsp:spPr>
        <a:xfrm>
          <a:off x="8654" y="2034628"/>
          <a:ext cx="2586690" cy="1902126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>
              <a:latin typeface="Gill Sans MT" panose="020B0502020104020203" pitchFamily="34" charset="0"/>
            </a:rPr>
            <a:t>Deciding to go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latin typeface="Gill Sans MT" panose="020B0502020104020203" pitchFamily="34" charset="0"/>
            </a:rPr>
            <a:t>Information provision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latin typeface="Gill Sans MT" panose="020B0502020104020203" pitchFamily="34" charset="0"/>
            </a:rPr>
            <a:t>Choosing a course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latin typeface="Gill Sans MT" panose="020B0502020104020203" pitchFamily="34" charset="0"/>
            </a:rPr>
            <a:t>Choosing an institution</a:t>
          </a:r>
          <a:endParaRPr lang="en-GB" sz="1800" kern="1200" dirty="0">
            <a:latin typeface="Gill Sans MT" panose="020B0502020104020203" pitchFamily="34" charset="0"/>
          </a:endParaRPr>
        </a:p>
      </dsp:txBody>
      <dsp:txXfrm>
        <a:off x="64365" y="2090339"/>
        <a:ext cx="2475268" cy="1790704"/>
      </dsp:txXfrm>
    </dsp:sp>
    <dsp:sp modelId="{4DECFB41-B5D7-4521-8E10-3711FFAC9CDD}">
      <dsp:nvSpPr>
        <dsp:cNvPr id="0" name=""/>
        <dsp:cNvSpPr/>
      </dsp:nvSpPr>
      <dsp:spPr>
        <a:xfrm>
          <a:off x="2854014" y="2664942"/>
          <a:ext cx="548378" cy="6414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900" kern="1200">
            <a:latin typeface="Gill Sans MT" panose="020B0502020104020203" pitchFamily="34" charset="0"/>
          </a:endParaRPr>
        </a:p>
      </dsp:txBody>
      <dsp:txXfrm>
        <a:off x="2854014" y="2793242"/>
        <a:ext cx="383865" cy="384899"/>
      </dsp:txXfrm>
    </dsp:sp>
    <dsp:sp modelId="{98025AA1-3EAF-4A97-8536-EC64717C93DD}">
      <dsp:nvSpPr>
        <dsp:cNvPr id="0" name=""/>
        <dsp:cNvSpPr/>
      </dsp:nvSpPr>
      <dsp:spPr>
        <a:xfrm>
          <a:off x="3630021" y="2034628"/>
          <a:ext cx="2586690" cy="1902126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>
              <a:latin typeface="Gill Sans MT" panose="020B0502020104020203" pitchFamily="34" charset="0"/>
            </a:rPr>
            <a:t>Applying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>
              <a:latin typeface="Gill Sans MT" panose="020B0502020104020203" pitchFamily="34" charset="0"/>
            </a:rPr>
            <a:t>Navigating the application process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900" kern="1200" dirty="0">
            <a:latin typeface="Gill Sans MT" panose="020B0502020104020203" pitchFamily="34" charset="0"/>
          </a:endParaRPr>
        </a:p>
      </dsp:txBody>
      <dsp:txXfrm>
        <a:off x="3685732" y="2090339"/>
        <a:ext cx="2475268" cy="1790704"/>
      </dsp:txXfrm>
    </dsp:sp>
    <dsp:sp modelId="{2665C457-1424-4DD4-BFBD-8EDA901448C8}">
      <dsp:nvSpPr>
        <dsp:cNvPr id="0" name=""/>
        <dsp:cNvSpPr/>
      </dsp:nvSpPr>
      <dsp:spPr>
        <a:xfrm>
          <a:off x="6475380" y="2664942"/>
          <a:ext cx="548378" cy="6414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shade val="90000"/>
            <a:hueOff val="379870"/>
            <a:satOff val="-15173"/>
            <a:lumOff val="3519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900" kern="1200">
            <a:latin typeface="Gill Sans MT" panose="020B0502020104020203" pitchFamily="34" charset="0"/>
          </a:endParaRPr>
        </a:p>
      </dsp:txBody>
      <dsp:txXfrm>
        <a:off x="6475380" y="2793242"/>
        <a:ext cx="383865" cy="384899"/>
      </dsp:txXfrm>
    </dsp:sp>
    <dsp:sp modelId="{C1576DD2-F264-496C-9AEC-A8394D4E137F}">
      <dsp:nvSpPr>
        <dsp:cNvPr id="0" name=""/>
        <dsp:cNvSpPr/>
      </dsp:nvSpPr>
      <dsp:spPr>
        <a:xfrm>
          <a:off x="7251388" y="2034628"/>
          <a:ext cx="2586690" cy="1902126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>
              <a:latin typeface="Gill Sans MT" panose="020B0502020104020203" pitchFamily="34" charset="0"/>
            </a:rPr>
            <a:t>Getting</a:t>
          </a:r>
          <a:r>
            <a:rPr lang="en-GB" sz="3600" kern="1200" dirty="0" smtClean="0">
              <a:latin typeface="Gill Sans MT" panose="020B0502020104020203" pitchFamily="34" charset="0"/>
            </a:rPr>
            <a:t> in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latin typeface="Gill Sans MT" panose="020B0502020104020203" pitchFamily="34" charset="0"/>
            </a:rPr>
            <a:t>Prior attainment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latin typeface="Gill Sans MT" panose="020B0502020104020203" pitchFamily="34" charset="0"/>
            </a:rPr>
            <a:t>Subject choice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latin typeface="Gill Sans MT" panose="020B0502020104020203" pitchFamily="34" charset="0"/>
            </a:rPr>
            <a:t>Career guidance</a:t>
          </a:r>
          <a:endParaRPr lang="en-GB" sz="1800" kern="1200" dirty="0">
            <a:latin typeface="Gill Sans MT" panose="020B0502020104020203" pitchFamily="34" charset="0"/>
          </a:endParaRPr>
        </a:p>
      </dsp:txBody>
      <dsp:txXfrm>
        <a:off x="7307099" y="2090339"/>
        <a:ext cx="2475268" cy="17907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ED0FF4-4555-4D9E-8B80-BF3F6DE287BA}" type="datetimeFigureOut">
              <a:rPr lang="en-GB" smtClean="0"/>
              <a:t>11/12/2017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CC5AF1-65F0-493F-A5F5-ED0EB4EC11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847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D31FDE-C885-41F0-A78D-DC97055A0EA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2223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D31FDE-C885-41F0-A78D-DC97055A0EA7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6414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D31FDE-C885-41F0-A78D-DC97055A0EA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5285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D31FDE-C885-41F0-A78D-DC97055A0EA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8057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D31FDE-C885-41F0-A78D-DC97055A0EA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43133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D31FDE-C885-41F0-A78D-DC97055A0EA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1820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D31FDE-C885-41F0-A78D-DC97055A0EA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58624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D31FDE-C885-41F0-A78D-DC97055A0EA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29452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D31FDE-C885-41F0-A78D-DC97055A0EA7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3946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D31FDE-C885-41F0-A78D-DC97055A0EA7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6783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9B90A-8568-417A-BB39-59BEA647AEFB}" type="datetime1">
              <a:rPr lang="en-US" smtClean="0"/>
              <a:t>12/11/2017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www.trans.ac.uk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0467" y="0"/>
            <a:ext cx="1102032" cy="666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2507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68E8F-D33F-4720-B921-2F0DF80524F1}" type="datetime1">
              <a:rPr lang="en-US" smtClean="0"/>
              <a:t>12/11/2017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www.trans.ac.uk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764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9A23B-52FB-4BFE-A602-C7C0CE9DD696}" type="datetime1">
              <a:rPr lang="en-US" smtClean="0"/>
              <a:t>12/11/2017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www.trans.ac.uk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307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150A0-EC61-48BB-A858-1AB278C8BE09}" type="datetime1">
              <a:rPr lang="en-US" smtClean="0"/>
              <a:t>12/11/2017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www.trans.ac.uk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0467" y="0"/>
            <a:ext cx="1102032" cy="666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333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DB8C0-140A-409F-B71F-918F027BCCBF}" type="datetime1">
              <a:rPr lang="en-US" smtClean="0"/>
              <a:t>12/11/2017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www.trans.ac.uk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0467" y="0"/>
            <a:ext cx="1102032" cy="666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3034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61D85-9BD7-41C6-8265-1067D1AE3F2D}" type="datetime1">
              <a:rPr lang="en-US" smtClean="0"/>
              <a:t>12/11/2017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www.trans.ac.uk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0467" y="0"/>
            <a:ext cx="1102032" cy="666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118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D4F7E-521A-4C96-A37B-56BB17DE32A5}" type="datetime1">
              <a:rPr lang="en-US" smtClean="0"/>
              <a:t>12/11/2017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www.trans.ac.uk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0467" y="0"/>
            <a:ext cx="1102032" cy="666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4865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3FA66-07A3-4E14-9589-E88AD8674E77}" type="datetime1">
              <a:rPr lang="en-US" smtClean="0"/>
              <a:t>12/11/2017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www.trans.ac.uk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0467" y="0"/>
            <a:ext cx="1102032" cy="666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286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47EDB-E4DC-4B10-BF4C-8BDBAC87DC6E}" type="datetime1">
              <a:rPr lang="en-US" smtClean="0"/>
              <a:t>12/11/2017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www.trans.ac.uk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9730" y="0"/>
            <a:ext cx="1812769" cy="1096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7177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0D61A-3173-4D2D-9BBC-322D68E2045D}" type="datetime1">
              <a:rPr lang="en-US" smtClean="0"/>
              <a:t>12/11/2017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www.trans.ac.uk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090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7DDAD-FB6B-4DF5-B1B4-7D8ADD059D2C}" type="datetime1">
              <a:rPr lang="en-US" smtClean="0"/>
              <a:t>12/11/2017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www.trans.ac.uk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7143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87A81-C952-433E-B463-9D2634C3D7FC}" type="datetime1">
              <a:rPr lang="en-US" smtClean="0"/>
              <a:t>12/11/2017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www.trans.ac.uk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172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698718"/>
            <a:ext cx="8689976" cy="2509213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002B5C"/>
                </a:solidFill>
                <a:latin typeface="Gill Sans MT" panose="020B0502020104020203" pitchFamily="34" charset="0"/>
              </a:rPr>
              <a:t>Supporting trans and gender diverse students and students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www.trans.ac.uk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29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667000" y="744947"/>
            <a:ext cx="64439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solidFill>
                  <a:srgbClr val="002B5C"/>
                </a:solidFill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The applicant experience through a trans lens</a:t>
            </a:r>
            <a:endParaRPr lang="en-GB" b="1" dirty="0">
              <a:solidFill>
                <a:srgbClr val="002B5C"/>
              </a:solidFill>
              <a:latin typeface="Gill Sans MT" panose="020B0502020104020203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199" y="2332037"/>
            <a:ext cx="1017693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6">
                  <a:lumMod val="75000"/>
                </a:schemeClr>
              </a:buClr>
            </a:pPr>
            <a:endParaRPr lang="en-GB" dirty="0" smtClean="0">
              <a:latin typeface="Gill Sans MT" panose="020B0502020104020203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189567" y="2088423"/>
            <a:ext cx="8915400" cy="4525963"/>
          </a:xfrm>
        </p:spPr>
        <p:txBody>
          <a:bodyPr>
            <a:normAutofit/>
          </a:bodyPr>
          <a:lstStyle/>
          <a:p>
            <a:pPr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Welcoming or hostile environment – clubs/societies, presence in prospectus</a:t>
            </a:r>
          </a:p>
          <a:p>
            <a:pPr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GB" sz="2800" dirty="0"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Information provision – named contact? webpages for trans applicants?</a:t>
            </a:r>
          </a:p>
          <a:p>
            <a:pPr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Accommodation</a:t>
            </a:r>
          </a:p>
          <a:p>
            <a:pPr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Family support – increased incidence of estrangement</a:t>
            </a:r>
          </a:p>
          <a:p>
            <a:pPr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Intersectionality – disability, poverty, unemployment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www.trans.ac.uk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95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2100" y="685802"/>
            <a:ext cx="8915400" cy="1143000"/>
          </a:xfrm>
        </p:spPr>
        <p:txBody>
          <a:bodyPr>
            <a:normAutofit/>
          </a:bodyPr>
          <a:lstStyle/>
          <a:p>
            <a:pPr algn="l"/>
            <a:r>
              <a:rPr lang="en-GB" b="1" dirty="0" smtClean="0">
                <a:solidFill>
                  <a:srgbClr val="002B5C"/>
                </a:solidFill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Adding a trans lens</a:t>
            </a:r>
            <a:endParaRPr lang="en-GB" b="1" dirty="0">
              <a:solidFill>
                <a:srgbClr val="002B5C"/>
              </a:solidFill>
              <a:latin typeface="Gill Sans MT" panose="020B0502020104020203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5766" y="1989669"/>
            <a:ext cx="10113434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r>
              <a:rPr lang="en-GB" cap="none" dirty="0" smtClean="0"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Return to your learner/staff journey and spend 20 minutes considering it through a trans lens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r>
              <a:rPr lang="en-GB" cap="none" dirty="0" smtClean="0"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How might the journey, spheres and identities differ for a trans person?</a:t>
            </a:r>
          </a:p>
          <a:p>
            <a:pPr>
              <a:buClr>
                <a:schemeClr val="accent6">
                  <a:lumMod val="75000"/>
                </a:schemeClr>
              </a:buClr>
              <a:buFontTx/>
              <a:buChar char="-"/>
            </a:pPr>
            <a:r>
              <a:rPr lang="en-GB" cap="none" dirty="0" smtClean="0"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Are there additional barriers or issues to be considered?</a:t>
            </a:r>
          </a:p>
          <a:p>
            <a:pPr>
              <a:buClr>
                <a:schemeClr val="accent6">
                  <a:lumMod val="75000"/>
                </a:schemeClr>
              </a:buClr>
              <a:buFontTx/>
              <a:buChar char="-"/>
            </a:pPr>
            <a:r>
              <a:rPr lang="en-GB" cap="none" dirty="0" smtClean="0"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Are there stages where bespoke support is necessary or could enhance experience?</a:t>
            </a:r>
          </a:p>
          <a:p>
            <a:pPr>
              <a:buClr>
                <a:schemeClr val="accent6">
                  <a:lumMod val="75000"/>
                </a:schemeClr>
              </a:buClr>
              <a:buFontTx/>
              <a:buChar char="-"/>
            </a:pPr>
            <a:r>
              <a:rPr lang="en-GB" cap="none" dirty="0" smtClean="0"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Are you aware of any support provision within your own institution?</a:t>
            </a:r>
          </a:p>
          <a:p>
            <a:pPr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GB" sz="3000" cap="none" dirty="0">
              <a:latin typeface="Gill Sans MT" panose="020B0502020104020203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www.trans.ac.uk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63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2100" y="685802"/>
            <a:ext cx="8915400" cy="1143000"/>
          </a:xfrm>
        </p:spPr>
        <p:txBody>
          <a:bodyPr>
            <a:normAutofit/>
          </a:bodyPr>
          <a:lstStyle/>
          <a:p>
            <a:pPr algn="l"/>
            <a:r>
              <a:rPr lang="en-GB" b="1" dirty="0" smtClean="0">
                <a:solidFill>
                  <a:srgbClr val="002B5C"/>
                </a:solidFill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Potential barriers to consider</a:t>
            </a:r>
            <a:endParaRPr lang="en-GB" b="1" dirty="0">
              <a:solidFill>
                <a:srgbClr val="002B5C"/>
              </a:solidFill>
              <a:latin typeface="Gill Sans MT" panose="020B0502020104020203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780307" y="1828802"/>
            <a:ext cx="4437647" cy="5077327"/>
          </a:xfrm>
        </p:spPr>
        <p:txBody>
          <a:bodyPr>
            <a:normAutofit lnSpcReduction="10000"/>
          </a:bodyPr>
          <a:lstStyle/>
          <a:p>
            <a:pPr lvl="0">
              <a:buClr>
                <a:schemeClr val="accent6">
                  <a:lumMod val="50000"/>
                </a:schemeClr>
              </a:buClr>
            </a:pPr>
            <a:r>
              <a:rPr lang="en-US" dirty="0" smtClean="0">
                <a:latin typeface="Gill Sans MT" panose="020B0502020104020203" pitchFamily="34" charset="0"/>
              </a:rPr>
              <a:t>Teaching, learning and assessments</a:t>
            </a:r>
          </a:p>
          <a:p>
            <a:pPr lvl="0">
              <a:buClr>
                <a:schemeClr val="accent6">
                  <a:lumMod val="50000"/>
                </a:schemeClr>
              </a:buClr>
            </a:pPr>
            <a:r>
              <a:rPr lang="en-US" dirty="0" smtClean="0">
                <a:latin typeface="Gill Sans MT" panose="020B0502020104020203" pitchFamily="34" charset="0"/>
              </a:rPr>
              <a:t>Accommodation and facilities</a:t>
            </a:r>
          </a:p>
          <a:p>
            <a:pPr lvl="0">
              <a:buClr>
                <a:schemeClr val="accent6">
                  <a:lumMod val="50000"/>
                </a:schemeClr>
              </a:buClr>
            </a:pPr>
            <a:r>
              <a:rPr lang="en-US" dirty="0" smtClean="0">
                <a:latin typeface="Gill Sans MT" panose="020B0502020104020203" pitchFamily="34" charset="0"/>
              </a:rPr>
              <a:t>Terminology and language</a:t>
            </a:r>
            <a:endParaRPr lang="en-GB" dirty="0">
              <a:latin typeface="Gill Sans MT" panose="020B0502020104020203" pitchFamily="34" charset="0"/>
            </a:endParaRPr>
          </a:p>
          <a:p>
            <a:pPr lvl="0">
              <a:buClr>
                <a:schemeClr val="accent6">
                  <a:lumMod val="50000"/>
                </a:schemeClr>
              </a:buClr>
            </a:pPr>
            <a:r>
              <a:rPr lang="en-US" dirty="0">
                <a:latin typeface="Gill Sans MT" panose="020B0502020104020203" pitchFamily="34" charset="0"/>
              </a:rPr>
              <a:t>Sports and leisure </a:t>
            </a:r>
            <a:r>
              <a:rPr lang="en-US" dirty="0" smtClean="0">
                <a:latin typeface="Gill Sans MT" panose="020B0502020104020203" pitchFamily="34" charset="0"/>
              </a:rPr>
              <a:t>services</a:t>
            </a:r>
          </a:p>
          <a:p>
            <a:pPr lvl="0">
              <a:buClr>
                <a:schemeClr val="accent6">
                  <a:lumMod val="50000"/>
                </a:schemeClr>
              </a:buClr>
            </a:pPr>
            <a:r>
              <a:rPr lang="en-US" dirty="0" smtClean="0">
                <a:latin typeface="Gill Sans MT" panose="020B0502020104020203" pitchFamily="34" charset="0"/>
              </a:rPr>
              <a:t>Health </a:t>
            </a:r>
            <a:r>
              <a:rPr lang="en-US" dirty="0">
                <a:latin typeface="Gill Sans MT" panose="020B0502020104020203" pitchFamily="34" charset="0"/>
              </a:rPr>
              <a:t>and medical </a:t>
            </a:r>
            <a:r>
              <a:rPr lang="en-US" dirty="0" smtClean="0">
                <a:latin typeface="Gill Sans MT" panose="020B0502020104020203" pitchFamily="34" charset="0"/>
              </a:rPr>
              <a:t>services</a:t>
            </a:r>
          </a:p>
          <a:p>
            <a:pPr lvl="0">
              <a:buClr>
                <a:schemeClr val="accent6">
                  <a:lumMod val="50000"/>
                </a:schemeClr>
              </a:buClr>
            </a:pPr>
            <a:r>
              <a:rPr lang="en-US" dirty="0" smtClean="0">
                <a:latin typeface="Gill Sans MT" panose="020B0502020104020203" pitchFamily="34" charset="0"/>
              </a:rPr>
              <a:t>Graduation </a:t>
            </a:r>
            <a:r>
              <a:rPr lang="en-US" dirty="0">
                <a:latin typeface="Gill Sans MT" panose="020B0502020104020203" pitchFamily="34" charset="0"/>
              </a:rPr>
              <a:t>and parchment </a:t>
            </a:r>
            <a:r>
              <a:rPr lang="en-US" dirty="0" smtClean="0">
                <a:latin typeface="Gill Sans MT" panose="020B0502020104020203" pitchFamily="34" charset="0"/>
              </a:rPr>
              <a:t>services</a:t>
            </a:r>
            <a:endParaRPr lang="en-GB" dirty="0">
              <a:latin typeface="Gill Sans MT" panose="020B0502020104020203" pitchFamily="34" charset="0"/>
            </a:endParaRPr>
          </a:p>
          <a:p>
            <a:pPr lvl="0">
              <a:buClr>
                <a:schemeClr val="accent6">
                  <a:lumMod val="50000"/>
                </a:schemeClr>
              </a:buClr>
            </a:pPr>
            <a:r>
              <a:rPr lang="en-US" dirty="0" smtClean="0">
                <a:latin typeface="Gill Sans MT" panose="020B0502020104020203" pitchFamily="34" charset="0"/>
              </a:rPr>
              <a:t>Counselling, pastoral &amp; support services</a:t>
            </a: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728307" y="1828801"/>
            <a:ext cx="4437647" cy="507732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6">
                  <a:lumMod val="50000"/>
                </a:schemeClr>
              </a:buClr>
            </a:pPr>
            <a:r>
              <a:rPr lang="en-US" sz="2800" dirty="0" smtClean="0">
                <a:latin typeface="Gill Sans MT" panose="020B0502020104020203" pitchFamily="34" charset="0"/>
              </a:rPr>
              <a:t>Internships / Careers</a:t>
            </a:r>
            <a:endParaRPr lang="en-GB" sz="2800" dirty="0" smtClean="0">
              <a:latin typeface="Gill Sans MT" panose="020B0502020104020203" pitchFamily="34" charset="0"/>
            </a:endParaRPr>
          </a:p>
          <a:p>
            <a:pPr>
              <a:buClr>
                <a:schemeClr val="accent6">
                  <a:lumMod val="50000"/>
                </a:schemeClr>
              </a:buClr>
            </a:pPr>
            <a:r>
              <a:rPr lang="en-US" sz="2800" dirty="0" smtClean="0">
                <a:latin typeface="Gill Sans MT" panose="020B0502020104020203" pitchFamily="34" charset="0"/>
              </a:rPr>
              <a:t>UCAS and student applications</a:t>
            </a:r>
          </a:p>
          <a:p>
            <a:pPr>
              <a:buClr>
                <a:schemeClr val="accent6">
                  <a:lumMod val="50000"/>
                </a:schemeClr>
              </a:buClr>
            </a:pPr>
            <a:r>
              <a:rPr lang="en-US" sz="2800" dirty="0" smtClean="0">
                <a:latin typeface="Gill Sans MT" panose="020B0502020104020203" pitchFamily="34" charset="0"/>
              </a:rPr>
              <a:t>Staff application forms and processes</a:t>
            </a:r>
            <a:endParaRPr lang="en-GB" sz="2800" dirty="0" smtClean="0">
              <a:latin typeface="Gill Sans MT" panose="020B0502020104020203" pitchFamily="34" charset="0"/>
            </a:endParaRPr>
          </a:p>
          <a:p>
            <a:pPr>
              <a:buClr>
                <a:schemeClr val="accent6">
                  <a:lumMod val="50000"/>
                </a:schemeClr>
              </a:buClr>
            </a:pPr>
            <a:r>
              <a:rPr lang="en-US" sz="2800" dirty="0" smtClean="0">
                <a:latin typeface="Gill Sans MT" panose="020B0502020104020203" pitchFamily="34" charset="0"/>
              </a:rPr>
              <a:t>Qualifications and certificates</a:t>
            </a:r>
          </a:p>
          <a:p>
            <a:pPr>
              <a:buClr>
                <a:schemeClr val="accent6">
                  <a:lumMod val="50000"/>
                </a:schemeClr>
              </a:buClr>
            </a:pPr>
            <a:r>
              <a:rPr lang="en-US" sz="2800" dirty="0" smtClean="0">
                <a:latin typeface="Gill Sans MT" panose="020B0502020104020203" pitchFamily="34" charset="0"/>
              </a:rPr>
              <a:t>Identification documents</a:t>
            </a:r>
            <a:endParaRPr lang="en-GB" sz="2800" dirty="0" smtClean="0">
              <a:latin typeface="Gill Sans MT" panose="020B0502020104020203" pitchFamily="34" charset="0"/>
            </a:endParaRPr>
          </a:p>
          <a:p>
            <a:pPr>
              <a:buClr>
                <a:schemeClr val="accent6">
                  <a:lumMod val="50000"/>
                </a:schemeClr>
              </a:buClr>
            </a:pPr>
            <a:r>
              <a:rPr lang="en-US" sz="2800" dirty="0" smtClean="0">
                <a:latin typeface="Gill Sans MT" panose="020B0502020104020203" pitchFamily="34" charset="0"/>
              </a:rPr>
              <a:t>International opportunities</a:t>
            </a:r>
          </a:p>
          <a:p>
            <a:pPr>
              <a:buClr>
                <a:schemeClr val="accent6">
                  <a:lumMod val="50000"/>
                </a:schemeClr>
              </a:buClr>
            </a:pPr>
            <a:r>
              <a:rPr lang="en-US" sz="2800" dirty="0" smtClean="0">
                <a:latin typeface="Gill Sans MT" panose="020B0502020104020203" pitchFamily="34" charset="0"/>
              </a:rPr>
              <a:t>Networking and peer relationships</a:t>
            </a:r>
            <a:endParaRPr lang="en-GB" sz="2800" dirty="0">
              <a:latin typeface="Gill Sans MT" panose="020B0502020104020203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www.trans.ac.uk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354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2100" y="685802"/>
            <a:ext cx="8915400" cy="1143000"/>
          </a:xfrm>
        </p:spPr>
        <p:txBody>
          <a:bodyPr>
            <a:normAutofit/>
          </a:bodyPr>
          <a:lstStyle/>
          <a:p>
            <a:pPr algn="l"/>
            <a:r>
              <a:rPr lang="en-GB" b="1" dirty="0" smtClean="0">
                <a:solidFill>
                  <a:srgbClr val="002B5C"/>
                </a:solidFill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Taking action</a:t>
            </a:r>
            <a:endParaRPr lang="en-GB" b="1" dirty="0">
              <a:solidFill>
                <a:srgbClr val="002B5C"/>
              </a:solidFill>
              <a:latin typeface="Gill Sans MT" panose="020B0502020104020203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5766" y="1989669"/>
            <a:ext cx="10113434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r>
              <a:rPr lang="en-GB" cap="none" dirty="0" smtClean="0"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Having reflected on the experiences and needs of gender diverse and trans people, please spend 5 minutes considering what actions can be taken to improve support by:</a:t>
            </a:r>
          </a:p>
          <a:p>
            <a:pPr>
              <a:buClr>
                <a:schemeClr val="accent6">
                  <a:lumMod val="75000"/>
                </a:schemeClr>
              </a:buClr>
              <a:buFontTx/>
              <a:buChar char="-"/>
            </a:pPr>
            <a:r>
              <a:rPr lang="en-GB" dirty="0" smtClean="0"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You as an individual</a:t>
            </a:r>
          </a:p>
          <a:p>
            <a:pPr>
              <a:buClr>
                <a:schemeClr val="accent6">
                  <a:lumMod val="75000"/>
                </a:schemeClr>
              </a:buClr>
              <a:buFontTx/>
              <a:buChar char="-"/>
            </a:pPr>
            <a:r>
              <a:rPr lang="en-GB" cap="none" dirty="0" smtClean="0"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Your department, policy area</a:t>
            </a:r>
          </a:p>
          <a:p>
            <a:pPr>
              <a:buClr>
                <a:schemeClr val="accent6">
                  <a:lumMod val="75000"/>
                </a:schemeClr>
              </a:buClr>
              <a:buFontTx/>
              <a:buChar char="-"/>
            </a:pPr>
            <a:r>
              <a:rPr lang="en-GB" dirty="0" smtClean="0"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Your institution</a:t>
            </a:r>
            <a:endParaRPr lang="en-GB" cap="none" dirty="0" smtClean="0">
              <a:latin typeface="Gill Sans MT" panose="020B0502020104020203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GB" cap="none" dirty="0" smtClean="0">
              <a:latin typeface="Gill Sans MT" panose="020B0502020104020203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GB" dirty="0" smtClean="0"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Commit to two actions that you will undertake within the next week.</a:t>
            </a:r>
            <a:endParaRPr lang="en-GB" cap="none" dirty="0">
              <a:latin typeface="Gill Sans MT" panose="020B0502020104020203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www.trans.ac.uk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664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0162" y="1801705"/>
            <a:ext cx="8420100" cy="1470025"/>
          </a:xfrm>
        </p:spPr>
        <p:txBody>
          <a:bodyPr>
            <a:normAutofit/>
          </a:bodyPr>
          <a:lstStyle/>
          <a:p>
            <a:r>
              <a:rPr lang="en-GB" sz="5400" b="1" dirty="0">
                <a:solidFill>
                  <a:srgbClr val="002B5C"/>
                </a:solidFill>
                <a:latin typeface="Gill Sans MT" panose="020B0502020104020203" pitchFamily="34" charset="0"/>
              </a:rPr>
              <a:t>Lingo Bingo</a:t>
            </a:r>
          </a:p>
        </p:txBody>
      </p:sp>
      <p:sp>
        <p:nvSpPr>
          <p:cNvPr id="4" name="Rectangle 3"/>
          <p:cNvSpPr/>
          <p:nvPr/>
        </p:nvSpPr>
        <p:spPr>
          <a:xfrm>
            <a:off x="2565400" y="3613835"/>
            <a:ext cx="72034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solidFill>
                  <a:srgbClr val="002B5C"/>
                </a:solidFill>
                <a:latin typeface="Gill Sans MT" panose="020B0502020104020203" pitchFamily="34" charset="0"/>
              </a:rPr>
              <a:t>In small groups, match the term to the description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www.trans.ac.uk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890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8300" y="922869"/>
            <a:ext cx="89154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b="1" dirty="0" smtClean="0">
                <a:solidFill>
                  <a:srgbClr val="002B5C"/>
                </a:solidFill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The journey and identities of staff and students</a:t>
            </a:r>
            <a:endParaRPr lang="en-GB" b="1" dirty="0">
              <a:solidFill>
                <a:srgbClr val="002B5C"/>
              </a:solidFill>
              <a:latin typeface="Gill Sans MT" panose="020B0502020104020203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3566" y="2332037"/>
            <a:ext cx="6596029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r>
              <a:rPr lang="en-GB" sz="3000" cap="none" dirty="0" smtClean="0"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In small groups, consider the journey of either: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en-GB" sz="3000" cap="none" dirty="0" smtClean="0"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 student – from registration to their first graduate destination (either from college or university but make clear which it is)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en-GB" sz="3000" cap="none" dirty="0" smtClean="0"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 member of staff within a college or university – from applying for the role to retirement</a:t>
            </a:r>
          </a:p>
          <a:p>
            <a:pPr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GB" sz="3000" cap="none" dirty="0">
              <a:latin typeface="Gill Sans MT" panose="020B0502020104020203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4294" y="2065869"/>
            <a:ext cx="2531110" cy="3437255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www.trans.ac.uk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850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1267" y="2489203"/>
            <a:ext cx="10651065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Clr>
                <a:schemeClr val="accent6">
                  <a:lumMod val="75000"/>
                </a:schemeClr>
              </a:buClr>
              <a:buFontTx/>
              <a:buChar char="-"/>
            </a:pPr>
            <a:r>
              <a:rPr lang="en-GB" sz="3000" cap="none" dirty="0" smtClean="0"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What are the stages of their journey?</a:t>
            </a:r>
          </a:p>
          <a:p>
            <a:pPr>
              <a:buClr>
                <a:schemeClr val="accent6">
                  <a:lumMod val="75000"/>
                </a:schemeClr>
              </a:buClr>
              <a:buFontTx/>
              <a:buChar char="-"/>
            </a:pPr>
            <a:r>
              <a:rPr lang="en-GB" sz="3000" cap="none" dirty="0" smtClean="0"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What are the different spheres of that experience?</a:t>
            </a:r>
          </a:p>
          <a:p>
            <a:pPr lvl="1">
              <a:buClr>
                <a:schemeClr val="accent6">
                  <a:lumMod val="75000"/>
                </a:schemeClr>
              </a:buClr>
              <a:buFontTx/>
              <a:buChar char="-"/>
            </a:pPr>
            <a:r>
              <a:rPr lang="en-GB" sz="2600" cap="none" dirty="0" smtClean="0"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E.G. Staff – CPD opportunities; student – internship opportunities, international travel</a:t>
            </a:r>
          </a:p>
          <a:p>
            <a:pPr>
              <a:buClr>
                <a:schemeClr val="accent6">
                  <a:lumMod val="75000"/>
                </a:schemeClr>
              </a:buClr>
              <a:buFontTx/>
              <a:buChar char="-"/>
            </a:pPr>
            <a:r>
              <a:rPr lang="en-GB" sz="3000" cap="none" dirty="0" smtClean="0"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What other identities are they likely to have?</a:t>
            </a:r>
          </a:p>
          <a:p>
            <a:pPr lvl="1">
              <a:buClr>
                <a:schemeClr val="accent6">
                  <a:lumMod val="75000"/>
                </a:schemeClr>
              </a:buClr>
              <a:buFontTx/>
              <a:buChar char="-"/>
            </a:pPr>
            <a:r>
              <a:rPr lang="en-GB" sz="2800" cap="none" dirty="0" smtClean="0"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Parent/carer, additional employment</a:t>
            </a:r>
          </a:p>
          <a:p>
            <a:pPr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GB" sz="3000" cap="none" dirty="0" smtClean="0">
              <a:latin typeface="Gill Sans MT" panose="020B0502020104020203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689099" y="956737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b="1" cap="none" dirty="0" smtClean="0">
                <a:solidFill>
                  <a:srgbClr val="002B5C"/>
                </a:solidFill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The journey and identities of staff and students</a:t>
            </a:r>
            <a:endParaRPr lang="en-GB" sz="4000" b="1" cap="none" dirty="0">
              <a:solidFill>
                <a:srgbClr val="002B5C"/>
              </a:solidFill>
              <a:latin typeface="Gill Sans MT" panose="020B0502020104020203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9432" y="4710114"/>
            <a:ext cx="5274733" cy="2637367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www.trans.ac.uk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18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1267" y="2167470"/>
            <a:ext cx="10651065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Clr>
                <a:schemeClr val="accent6">
                  <a:lumMod val="75000"/>
                </a:schemeClr>
              </a:buClr>
              <a:buFontTx/>
              <a:buChar char="-"/>
            </a:pPr>
            <a:r>
              <a:rPr lang="en-GB" sz="3000" cap="none" dirty="0" smtClean="0"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 an applicant to college or university, there are a number of stages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endParaRPr lang="en-GB" sz="3000" cap="none" dirty="0">
              <a:latin typeface="Gill Sans MT" panose="020B0502020104020203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833033" y="1024470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4000" b="1" cap="none" dirty="0" smtClean="0">
                <a:solidFill>
                  <a:srgbClr val="002B5C"/>
                </a:solidFill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Example: the journey of an applicant</a:t>
            </a:r>
            <a:endParaRPr lang="en-GB" sz="4000" b="1" cap="none" dirty="0">
              <a:solidFill>
                <a:srgbClr val="002B5C"/>
              </a:solidFill>
              <a:latin typeface="Gill Sans MT" panose="020B0502020104020203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345262564"/>
              </p:ext>
            </p:extLst>
          </p:nvPr>
        </p:nvGraphicFramePr>
        <p:xfrm>
          <a:off x="1117600" y="1595970"/>
          <a:ext cx="9846733" cy="5971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www.trans.ac.uk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834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1267" y="2167470"/>
            <a:ext cx="10651065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Clr>
                <a:schemeClr val="accent6">
                  <a:lumMod val="75000"/>
                </a:schemeClr>
              </a:buClr>
              <a:buFontTx/>
              <a:buChar char="-"/>
            </a:pPr>
            <a:r>
              <a:rPr lang="en-GB" sz="3000" cap="none" dirty="0" smtClean="0"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Each applicant will have a number of different identities and worlds</a:t>
            </a:r>
          </a:p>
          <a:p>
            <a:pPr>
              <a:buClr>
                <a:schemeClr val="accent6">
                  <a:lumMod val="75000"/>
                </a:schemeClr>
              </a:buClr>
              <a:buFontTx/>
              <a:buChar char="-"/>
            </a:pPr>
            <a:endParaRPr lang="en-GB" sz="3000" dirty="0">
              <a:latin typeface="Gill Sans MT" panose="020B0502020104020203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Clr>
                <a:schemeClr val="accent6">
                  <a:lumMod val="75000"/>
                </a:schemeClr>
              </a:buClr>
              <a:buFontTx/>
              <a:buChar char="-"/>
            </a:pPr>
            <a:endParaRPr lang="en-GB" sz="3000" cap="none" dirty="0" smtClean="0">
              <a:latin typeface="Gill Sans MT" panose="020B0502020104020203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endParaRPr lang="en-GB" sz="3000" cap="none" dirty="0">
              <a:latin typeface="Gill Sans MT" panose="020B0502020104020203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312333" y="805272"/>
            <a:ext cx="992716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4000" b="1" cap="none" dirty="0" smtClean="0">
                <a:solidFill>
                  <a:srgbClr val="002B5C"/>
                </a:solidFill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Example: the journey of an applicant</a:t>
            </a:r>
            <a:endParaRPr lang="en-GB" sz="4000" b="1" cap="none" dirty="0">
              <a:solidFill>
                <a:srgbClr val="002B5C"/>
              </a:solidFill>
              <a:latin typeface="Gill Sans MT" panose="020B0502020104020203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21267" y="3310470"/>
            <a:ext cx="10481733" cy="316376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6">
                  <a:lumMod val="75000"/>
                </a:schemeClr>
              </a:buClr>
            </a:pPr>
            <a:r>
              <a:rPr lang="en-GB" sz="3000" dirty="0" smtClean="0"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Older learners: employment, caring responsibilities, financial obligations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en-GB" sz="3000" dirty="0" smtClean="0"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School leavers: imagined futures, caring responsibilities, leaving home?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endParaRPr lang="en-GB" sz="3000" dirty="0" smtClean="0">
              <a:latin typeface="Gill Sans MT" panose="020B0502020104020203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en-GB" sz="3000" dirty="0" smtClean="0"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Family, friends, role models, educational advisors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en-GB" sz="3000" dirty="0" smtClean="0"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Economic, social and cultural constraints and enablers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endParaRPr lang="en-GB" sz="3000" dirty="0" smtClean="0">
              <a:latin typeface="Gill Sans MT" panose="020B0502020104020203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www.trans.ac.uk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440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312333" y="805272"/>
            <a:ext cx="992716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4000" b="1" cap="none" dirty="0" smtClean="0">
                <a:solidFill>
                  <a:srgbClr val="002B5C"/>
                </a:solidFill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Mapping the learner journey</a:t>
            </a:r>
            <a:endParaRPr lang="en-GB" sz="4000" b="1" cap="none" dirty="0">
              <a:solidFill>
                <a:srgbClr val="002B5C"/>
              </a:solidFill>
              <a:latin typeface="Gill Sans MT" panose="020B0502020104020203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56893" y="2241691"/>
            <a:ext cx="10481733" cy="316376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6">
                  <a:lumMod val="75000"/>
                </a:schemeClr>
              </a:buClr>
            </a:pPr>
            <a:r>
              <a:rPr lang="en-GB" sz="3000" dirty="0" smtClean="0"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Spend 20 minutes noting the stages in the journey for your learner/staff member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en-GB" sz="3000" dirty="0" smtClean="0"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Consider the different spheres of that journey (not just classes and assessments)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en-GB" sz="3000" dirty="0" smtClean="0"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Consider the impact of their other identities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en-GB" sz="3000" dirty="0"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Draw the journey on a sheet of paper and present your </a:t>
            </a:r>
            <a:r>
              <a:rPr lang="en-GB" sz="3000" dirty="0" smtClean="0"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approach </a:t>
            </a:r>
            <a:r>
              <a:rPr lang="en-GB" sz="3000" dirty="0"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to the group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endParaRPr lang="en-GB" sz="3000" dirty="0" smtClean="0">
              <a:latin typeface="Gill Sans MT" panose="020B0502020104020203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1334" y="5063684"/>
            <a:ext cx="1785408" cy="1464116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www.trans.ac.uk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344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2100" y="685802"/>
            <a:ext cx="8915400" cy="1143000"/>
          </a:xfrm>
        </p:spPr>
        <p:txBody>
          <a:bodyPr>
            <a:normAutofit/>
          </a:bodyPr>
          <a:lstStyle/>
          <a:p>
            <a:pPr algn="l"/>
            <a:r>
              <a:rPr lang="en-GB" b="1" dirty="0" smtClean="0">
                <a:solidFill>
                  <a:srgbClr val="002B5C"/>
                </a:solidFill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Adding a trans lens</a:t>
            </a:r>
            <a:endParaRPr lang="en-GB" b="1" dirty="0">
              <a:solidFill>
                <a:srgbClr val="002B5C"/>
              </a:solidFill>
              <a:latin typeface="Gill Sans MT" panose="020B0502020104020203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5766" y="1989669"/>
            <a:ext cx="10113434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r>
              <a:rPr lang="en-GB" sz="3000" cap="none" dirty="0" smtClean="0"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How might the journey, spheres and identities differ for a trans person?</a:t>
            </a:r>
          </a:p>
          <a:p>
            <a:pPr>
              <a:buClr>
                <a:schemeClr val="accent6">
                  <a:lumMod val="75000"/>
                </a:schemeClr>
              </a:buClr>
              <a:buFontTx/>
              <a:buChar char="-"/>
            </a:pPr>
            <a:r>
              <a:rPr lang="en-GB" sz="3000" cap="none" dirty="0" smtClean="0"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Are there additional barriers or issues to be considered?</a:t>
            </a:r>
          </a:p>
          <a:p>
            <a:pPr>
              <a:buClr>
                <a:schemeClr val="accent6">
                  <a:lumMod val="75000"/>
                </a:schemeClr>
              </a:buClr>
              <a:buFontTx/>
              <a:buChar char="-"/>
            </a:pPr>
            <a:r>
              <a:rPr lang="en-GB" sz="3000" cap="none" dirty="0" smtClean="0"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Are there stages where bespoke support is necessary or could enhance experience?</a:t>
            </a:r>
          </a:p>
          <a:p>
            <a:pPr>
              <a:buClr>
                <a:schemeClr val="accent6">
                  <a:lumMod val="75000"/>
                </a:schemeClr>
              </a:buClr>
              <a:buFontTx/>
              <a:buChar char="-"/>
            </a:pPr>
            <a:r>
              <a:rPr lang="en-GB" sz="3000" cap="none" dirty="0" smtClean="0"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Are you aware of any support provision within your own institution?</a:t>
            </a:r>
          </a:p>
          <a:p>
            <a:pPr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GB" sz="3000" cap="none" dirty="0">
              <a:latin typeface="Gill Sans MT" panose="020B0502020104020203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0507" y="4889334"/>
            <a:ext cx="4127117" cy="2063558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www.trans.ac.uk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218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667000" y="744947"/>
            <a:ext cx="64439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solidFill>
                  <a:srgbClr val="002B5C"/>
                </a:solidFill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The applicant experience through a trans lens</a:t>
            </a:r>
            <a:endParaRPr lang="en-GB" b="1" dirty="0">
              <a:solidFill>
                <a:srgbClr val="002B5C"/>
              </a:solidFill>
              <a:latin typeface="Gill Sans MT" panose="020B0502020104020203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199" y="2332037"/>
            <a:ext cx="1017693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6">
                  <a:lumMod val="75000"/>
                </a:schemeClr>
              </a:buClr>
            </a:pPr>
            <a:r>
              <a:rPr lang="en-GB" dirty="0" smtClean="0"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Attainment – poor school experiences? Likely to leave earlier? Impact on qualifications? Extra curricular activities potentially limited? </a:t>
            </a:r>
            <a:r>
              <a:rPr lang="en-GB" dirty="0" smtClean="0">
                <a:solidFill>
                  <a:srgbClr val="FF0000"/>
                </a:solidFill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In a competitive entry process, is a trans person likely to be disadvantaged and what can be done to overcome some of those issues if so?</a:t>
            </a:r>
            <a:endParaRPr lang="en-GB" dirty="0" smtClean="0">
              <a:latin typeface="Gill Sans MT" panose="020B0502020104020203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en-GB" dirty="0" smtClean="0">
                <a:latin typeface="Gill Sans MT" panose="020B0502020104020203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Application process – name different from qualifications? Binary gender choice in process? References? Identification documents?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www.trans.ac.uk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41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1575</TotalTime>
  <Words>659</Words>
  <Application>Microsoft Office PowerPoint</Application>
  <PresentationFormat>Widescreen</PresentationFormat>
  <Paragraphs>103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 Unicode MS</vt:lpstr>
      <vt:lpstr>Arial</vt:lpstr>
      <vt:lpstr>Calibri</vt:lpstr>
      <vt:lpstr>Calibri Light</vt:lpstr>
      <vt:lpstr>Gill Sans MT</vt:lpstr>
      <vt:lpstr>Office Theme</vt:lpstr>
      <vt:lpstr>Supporting trans and gender diverse students and students</vt:lpstr>
      <vt:lpstr>Lingo Bingo</vt:lpstr>
      <vt:lpstr>The journey and identities of staff and students</vt:lpstr>
      <vt:lpstr>PowerPoint Presentation</vt:lpstr>
      <vt:lpstr>PowerPoint Presentation</vt:lpstr>
      <vt:lpstr>PowerPoint Presentation</vt:lpstr>
      <vt:lpstr>PowerPoint Presentation</vt:lpstr>
      <vt:lpstr>Adding a trans lens</vt:lpstr>
      <vt:lpstr>PowerPoint Presentation</vt:lpstr>
      <vt:lpstr>PowerPoint Presentation</vt:lpstr>
      <vt:lpstr>Adding a trans lens</vt:lpstr>
      <vt:lpstr>Potential barriers to consider</vt:lpstr>
      <vt:lpstr>Taking action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Supporting trans and gender diverse students and students</dc:title>
  <dc:creator>Stephanie McKendry;Matson Lawrence</dc:creator>
  <cp:lastModifiedBy>Matson Lawrence</cp:lastModifiedBy>
  <cp:revision>14</cp:revision>
  <dcterms:created xsi:type="dcterms:W3CDTF">2017-11-24T12:29:21Z</dcterms:created>
  <dcterms:modified xsi:type="dcterms:W3CDTF">2017-12-11T14:58:27Z</dcterms:modified>
</cp:coreProperties>
</file>